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00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\AppData\Local\Microsoft\Windows\Temporary%20Internet%20Files\Content.Outlook\NNYTDAM4\TABULACION-ENCUESTA%20(1)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\AppData\Local\Microsoft\Windows\Temporary%20Internet%20Files\Content.Outlook\NNYTDAM4\TABULACION-ENCUESTA%20(1)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CO" dirty="0"/>
              <a:t>5. </a:t>
            </a:r>
            <a:r>
              <a:rPr lang="es-CO" sz="2000" dirty="0">
                <a:latin typeface="Arial" panose="020B0604020202020204" pitchFamily="34" charset="0"/>
                <a:cs typeface="Arial" panose="020B0604020202020204" pitchFamily="34" charset="0"/>
              </a:rPr>
              <a:t>su jornada laboral </a:t>
            </a:r>
            <a:r>
              <a:rPr lang="es-C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le permite </a:t>
            </a:r>
            <a:r>
              <a:rPr lang="es-CO" sz="2000" dirty="0">
                <a:latin typeface="Arial" panose="020B0604020202020204" pitchFamily="34" charset="0"/>
                <a:cs typeface="Arial" panose="020B0604020202020204" pitchFamily="34" charset="0"/>
              </a:rPr>
              <a:t>desarrollar </a:t>
            </a:r>
            <a:r>
              <a:rPr lang="es-C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otras </a:t>
            </a:r>
            <a:r>
              <a:rPr lang="es-CO" sz="2000" dirty="0">
                <a:latin typeface="Arial" panose="020B0604020202020204" pitchFamily="34" charset="0"/>
                <a:cs typeface="Arial" panose="020B0604020202020204" pitchFamily="34" charset="0"/>
              </a:rPr>
              <a:t>actividades?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38782089215879439"/>
          <c:y val="0.50720568152315959"/>
          <c:w val="0.21955149680063973"/>
          <c:h val="0.39481351345836846"/>
        </c:manualLayout>
      </c:layout>
      <c:pie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'Cliente interno'!$A$28:$A$29</c:f>
              <c:strCache>
                <c:ptCount val="2"/>
                <c:pt idx="0">
                  <c:v>a.Si</c:v>
                </c:pt>
                <c:pt idx="1">
                  <c:v>b.No</c:v>
                </c:pt>
              </c:strCache>
            </c:strRef>
          </c:cat>
          <c:val>
            <c:numRef>
              <c:f>'Cliente interno'!$B$27:$B$28</c:f>
              <c:numCache>
                <c:formatCode>General</c:formatCode>
                <c:ptCount val="2"/>
                <c:pt idx="1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40705168019972598"/>
          <c:y val="0.3112398500255748"/>
          <c:w val="0.17948735504869823"/>
          <c:h val="8.3573663432793349E-2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CO" sz="2000" dirty="0">
                <a:latin typeface="Arial" panose="020B0604020202020204" pitchFamily="34" charset="0"/>
                <a:cs typeface="Arial" panose="020B0604020202020204" pitchFamily="34" charset="0"/>
              </a:rPr>
              <a:t>6. Los medios </a:t>
            </a:r>
            <a:r>
              <a:rPr lang="es-C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tecnológicos </a:t>
            </a:r>
            <a:r>
              <a:rPr lang="es-CO" sz="2000" dirty="0">
                <a:latin typeface="Arial" panose="020B0604020202020204" pitchFamily="34" charset="0"/>
                <a:cs typeface="Arial" panose="020B0604020202020204" pitchFamily="34" charset="0"/>
              </a:rPr>
              <a:t>utilizados por la empresa ayuda a optimizar la </a:t>
            </a:r>
            <a:r>
              <a:rPr lang="es-C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prestación </a:t>
            </a:r>
            <a:r>
              <a:rPr lang="es-CO" sz="2000" dirty="0">
                <a:latin typeface="Arial" panose="020B0604020202020204" pitchFamily="34" charset="0"/>
                <a:cs typeface="Arial" panose="020B0604020202020204" pitchFamily="34" charset="0"/>
              </a:rPr>
              <a:t>del </a:t>
            </a:r>
            <a:r>
              <a:rPr lang="es-CO" dirty="0"/>
              <a:t>servicio?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41440056656327484"/>
          <c:y val="0.61449318847174228"/>
          <c:w val="0.16800022968781403"/>
          <c:h val="0.30434804146006122"/>
        </c:manualLayout>
      </c:layout>
      <c:pie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'Cliente externo'!$A$47:$A$48</c:f>
              <c:strCache>
                <c:ptCount val="2"/>
                <c:pt idx="0">
                  <c:v>a.SI</c:v>
                </c:pt>
                <c:pt idx="1">
                  <c:v>b.NO</c:v>
                </c:pt>
              </c:strCache>
            </c:strRef>
          </c:cat>
          <c:val>
            <c:numRef>
              <c:f>'Cliente externo'!$B$47:$B$48</c:f>
              <c:numCache>
                <c:formatCode>General</c:formatCode>
                <c:ptCount val="2"/>
                <c:pt idx="0">
                  <c:v>1</c:v>
                </c:pt>
                <c:pt idx="1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40800055781326283"/>
          <c:y val="0.42608725804408548"/>
          <c:w val="0.18080024718783808"/>
          <c:h val="8.4058030498493141E-2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7EB35-CC0A-4ECC-AC2D-E5E5930EAF01}" type="datetimeFigureOut">
              <a:rPr lang="es-CO" smtClean="0"/>
              <a:pPr/>
              <a:t>01/04/2014</a:t>
            </a:fld>
            <a:endParaRPr lang="es-CO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F8F1E8A-6D02-475F-9F76-9C6BA3017AC4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7EB35-CC0A-4ECC-AC2D-E5E5930EAF01}" type="datetimeFigureOut">
              <a:rPr lang="es-CO" smtClean="0"/>
              <a:pPr/>
              <a:t>01/04/2014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1E8A-6D02-475F-9F76-9C6BA3017AC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F8F1E8A-6D02-475F-9F76-9C6BA3017AC4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7EB35-CC0A-4ECC-AC2D-E5E5930EAF01}" type="datetimeFigureOut">
              <a:rPr lang="es-CO" smtClean="0"/>
              <a:pPr/>
              <a:t>01/04/2014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7EB35-CC0A-4ECC-AC2D-E5E5930EAF01}" type="datetimeFigureOut">
              <a:rPr lang="es-CO" smtClean="0"/>
              <a:pPr/>
              <a:t>01/04/2014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F8F1E8A-6D02-475F-9F76-9C6BA3017AC4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7EB35-CC0A-4ECC-AC2D-E5E5930EAF01}" type="datetimeFigureOut">
              <a:rPr lang="es-CO" smtClean="0"/>
              <a:pPr/>
              <a:t>01/04/2014</a:t>
            </a:fld>
            <a:endParaRPr lang="es-CO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F8F1E8A-6D02-475F-9F76-9C6BA3017AC4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487EB35-CC0A-4ECC-AC2D-E5E5930EAF01}" type="datetimeFigureOut">
              <a:rPr lang="es-CO" smtClean="0"/>
              <a:pPr/>
              <a:t>01/04/2014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1E8A-6D02-475F-9F76-9C6BA3017AC4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7EB35-CC0A-4ECC-AC2D-E5E5930EAF01}" type="datetimeFigureOut">
              <a:rPr lang="es-CO" smtClean="0"/>
              <a:pPr/>
              <a:t>01/04/2014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CO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F8F1E8A-6D02-475F-9F76-9C6BA3017AC4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7EB35-CC0A-4ECC-AC2D-E5E5930EAF01}" type="datetimeFigureOut">
              <a:rPr lang="es-CO" smtClean="0"/>
              <a:pPr/>
              <a:t>01/04/2014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F8F1E8A-6D02-475F-9F76-9C6BA3017AC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7EB35-CC0A-4ECC-AC2D-E5E5930EAF01}" type="datetimeFigureOut">
              <a:rPr lang="es-CO" smtClean="0"/>
              <a:pPr/>
              <a:t>01/04/2014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F8F1E8A-6D02-475F-9F76-9C6BA3017AC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F8F1E8A-6D02-475F-9F76-9C6BA3017AC4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7EB35-CC0A-4ECC-AC2D-E5E5930EAF01}" type="datetimeFigureOut">
              <a:rPr lang="es-CO" smtClean="0"/>
              <a:pPr/>
              <a:t>01/04/2014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F8F1E8A-6D02-475F-9F76-9C6BA3017AC4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487EB35-CC0A-4ECC-AC2D-E5E5930EAF01}" type="datetimeFigureOut">
              <a:rPr lang="es-CO" smtClean="0"/>
              <a:pPr/>
              <a:t>01/04/2014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487EB35-CC0A-4ECC-AC2D-E5E5930EAF01}" type="datetimeFigureOut">
              <a:rPr lang="es-CO" smtClean="0"/>
              <a:pPr/>
              <a:t>01/04/2014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CO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F8F1E8A-6D02-475F-9F76-9C6BA3017AC4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6634" y="420955"/>
            <a:ext cx="3489302" cy="2071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107504" y="4796836"/>
            <a:ext cx="518457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DANIEL STIVEN CASTAÑO </a:t>
            </a:r>
            <a:r>
              <a:rPr lang="es-CO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MANCO</a:t>
            </a:r>
            <a:endParaRPr lang="es-CO" sz="20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CO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ESTEFANIA GALEANO</a:t>
            </a:r>
          </a:p>
          <a:p>
            <a:r>
              <a:rPr lang="es-CO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ROSSY JOHANA MENA BEJARANO</a:t>
            </a:r>
          </a:p>
          <a:p>
            <a:r>
              <a:rPr lang="es-CO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PAOLA ANDREA QUINTANA LOPEZ</a:t>
            </a:r>
          </a:p>
          <a:p>
            <a:endParaRPr lang="es-CO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5148064" y="549519"/>
            <a:ext cx="3024336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es-CO" sz="1600" dirty="0">
                <a:latin typeface="Arial" pitchFamily="34" charset="0"/>
                <a:cs typeface="Arial" pitchFamily="34" charset="0"/>
              </a:rPr>
              <a:t>DEFENSORIA DEL </a:t>
            </a:r>
            <a:r>
              <a:rPr lang="es-CO" sz="1600" dirty="0" smtClean="0">
                <a:latin typeface="Arial" pitchFamily="34" charset="0"/>
                <a:cs typeface="Arial" pitchFamily="34" charset="0"/>
              </a:rPr>
              <a:t>PUEBLO.</a:t>
            </a:r>
          </a:p>
          <a:p>
            <a:r>
              <a:rPr lang="es-CO" dirty="0" smtClean="0"/>
              <a:t>es </a:t>
            </a:r>
            <a:r>
              <a:rPr lang="es-CO" dirty="0"/>
              <a:t>una  organización pública, es una dependencia   asesora responsable de impulsar la efectividad de los derechos colectivos en el marco de un Estado Social de Derecho, democrático, participativo y pluralista; en desarrollo de su misión constitucional, se encarga de promover, divulgar, defender y proteger estos derechos.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2.bp.blogspot.com/-nY4WErKp8IA/TsKvlAF9cPI/AAAAAAAABTY/o9GUne07uFE/s320/derechos_de_la_persona.jpeg"/>
          <p:cNvPicPr>
            <a:picLocks noChangeAspect="1" noChangeArrowheads="1"/>
          </p:cNvPicPr>
          <p:nvPr/>
        </p:nvPicPr>
        <p:blipFill>
          <a:blip r:embed="rId2">
            <a:lum bright="70000" contrast="-70000"/>
          </a:blip>
          <a:srcRect/>
          <a:stretch>
            <a:fillRect/>
          </a:stretch>
        </p:blipFill>
        <p:spPr bwMode="auto">
          <a:xfrm>
            <a:off x="357158" y="357166"/>
            <a:ext cx="8358246" cy="609514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96086"/>
          </a:xfrm>
        </p:spPr>
        <p:txBody>
          <a:bodyPr>
            <a:normAutofit/>
          </a:bodyPr>
          <a:lstStyle/>
          <a:p>
            <a:pPr algn="ctr"/>
            <a:r>
              <a:rPr lang="es-CO" sz="2600" b="1" dirty="0" smtClean="0">
                <a:solidFill>
                  <a:schemeClr val="tx2"/>
                </a:solidFill>
                <a:latin typeface="Aparajita" panose="020B0604020202020204" pitchFamily="34" charset="0"/>
                <a:cs typeface="Aparajita" panose="020B0604020202020204" pitchFamily="34" charset="0"/>
              </a:rPr>
              <a:t>LA DEFENSORIA DEL PUEBLO </a:t>
            </a:r>
            <a:endParaRPr lang="es-CO" sz="2600" b="1" dirty="0">
              <a:solidFill>
                <a:schemeClr val="tx2"/>
              </a:solidFill>
              <a:latin typeface="Aparajita" panose="020B0604020202020204" pitchFamily="34" charset="0"/>
              <a:cs typeface="Aparajita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52132" y="1700808"/>
            <a:ext cx="8363272" cy="446449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CO" sz="2000" dirty="0" smtClean="0"/>
              <a:t>	</a:t>
            </a:r>
            <a:r>
              <a:rPr lang="es-CO" sz="19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OBJECTIVO DEL TRABAJO</a:t>
            </a:r>
          </a:p>
          <a:p>
            <a:pPr marL="0" indent="0" algn="just">
              <a:buNone/>
            </a:pPr>
            <a:endParaRPr lang="es-CO" sz="19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s-CO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s-CO" sz="1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CO" sz="1900" dirty="0">
                <a:latin typeface="Arial" pitchFamily="34" charset="0"/>
                <a:cs typeface="Arial" pitchFamily="34" charset="0"/>
              </a:rPr>
              <a:t>-Conocer  el estado actual de  la prestación de los servicios de </a:t>
            </a:r>
            <a:r>
              <a:rPr lang="es-CO" sz="1900" dirty="0" smtClean="0">
                <a:latin typeface="Arial" pitchFamily="34" charset="0"/>
                <a:cs typeface="Arial" pitchFamily="34" charset="0"/>
              </a:rPr>
              <a:t>la Defensoría </a:t>
            </a:r>
            <a:r>
              <a:rPr lang="es-CO" sz="1900" dirty="0">
                <a:latin typeface="Arial" pitchFamily="34" charset="0"/>
                <a:cs typeface="Arial" pitchFamily="34" charset="0"/>
              </a:rPr>
              <a:t>Del Pueblo-Regional Antioquia.</a:t>
            </a:r>
          </a:p>
          <a:p>
            <a:pPr algn="just">
              <a:buNone/>
            </a:pPr>
            <a:r>
              <a:rPr lang="es-CO" sz="1900" dirty="0">
                <a:latin typeface="Arial" pitchFamily="34" charset="0"/>
                <a:cs typeface="Arial" pitchFamily="34" charset="0"/>
              </a:rPr>
              <a:t>- diseñar el formato de la encuesta y la entrevista para su realización.</a:t>
            </a:r>
          </a:p>
          <a:p>
            <a:pPr algn="just">
              <a:buNone/>
            </a:pPr>
            <a:endParaRPr lang="es-CO" sz="19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CO" sz="1900" b="1" dirty="0" smtClean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MISION</a:t>
            </a:r>
            <a:endParaRPr lang="es-CO" sz="1900" b="1" dirty="0" smtClean="0">
              <a:solidFill>
                <a:schemeClr val="tx2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algn="just">
              <a:buNone/>
            </a:pPr>
            <a:r>
              <a:rPr lang="es-CO" sz="1900" b="1" dirty="0" smtClean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	</a:t>
            </a:r>
            <a:r>
              <a:rPr lang="es-CO" sz="1900" dirty="0" smtClean="0">
                <a:latin typeface="Arial" pitchFamily="34" charset="0"/>
                <a:cs typeface="Arial" pitchFamily="34" charset="0"/>
              </a:rPr>
              <a:t>responsable de impulsar la efectividad de los derechos humanos de los habitantes del territorio nacional y de los colombianos en el exterior.</a:t>
            </a:r>
          </a:p>
          <a:p>
            <a:pPr algn="just"/>
            <a:endParaRPr lang="es-CO" sz="1900" b="1" dirty="0" smtClean="0">
              <a:solidFill>
                <a:schemeClr val="tx2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marL="0" indent="0" algn="ctr">
              <a:buNone/>
            </a:pPr>
            <a:r>
              <a:rPr lang="es-CO" sz="1900" b="1" dirty="0" smtClean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VISION</a:t>
            </a:r>
          </a:p>
          <a:p>
            <a:pPr marL="0" indent="0" algn="just">
              <a:buNone/>
            </a:pPr>
            <a:r>
              <a:rPr lang="es-CO" sz="1900" b="1" dirty="0" smtClean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es-CO" sz="1900" b="1" dirty="0" smtClean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</a:br>
            <a:r>
              <a:rPr lang="es-CO" sz="1900" b="1" dirty="0" smtClean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s-CO" sz="1900" dirty="0" smtClean="0">
                <a:latin typeface="Arial" pitchFamily="34" charset="0"/>
                <a:cs typeface="Arial" pitchFamily="34" charset="0"/>
              </a:rPr>
              <a:t>En </a:t>
            </a:r>
            <a:r>
              <a:rPr lang="es-CO" sz="1900" dirty="0" smtClean="0">
                <a:latin typeface="Arial" pitchFamily="34" charset="0"/>
                <a:cs typeface="Arial" pitchFamily="34" charset="0"/>
              </a:rPr>
              <a:t>el 2016 es identificada tanto a nivel nacional como internacional, por su </a:t>
            </a:r>
            <a:r>
              <a:rPr lang="es-CO" sz="1900" dirty="0" smtClean="0">
                <a:latin typeface="Arial" pitchFamily="34" charset="0"/>
                <a:cs typeface="Arial" pitchFamily="34" charset="0"/>
              </a:rPr>
              <a:t>   incidencia </a:t>
            </a:r>
            <a:r>
              <a:rPr lang="es-CO" sz="1900" dirty="0" smtClean="0">
                <a:latin typeface="Arial" pitchFamily="34" charset="0"/>
                <a:cs typeface="Arial" pitchFamily="34" charset="0"/>
              </a:rPr>
              <a:t>en la garantía y protección de los derechos humanos.</a:t>
            </a:r>
            <a:endParaRPr lang="es-CO" sz="1900" b="1" dirty="0" smtClean="0">
              <a:solidFill>
                <a:schemeClr val="tx2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704104"/>
          </a:xfrm>
        </p:spPr>
        <p:txBody>
          <a:bodyPr>
            <a:normAutofit/>
          </a:bodyPr>
          <a:lstStyle/>
          <a:p>
            <a:pPr algn="ctr"/>
            <a:r>
              <a:rPr lang="es-CO" sz="2700" b="1" dirty="0" smtClean="0">
                <a:latin typeface="Aparajita" panose="020B0604020202020204" pitchFamily="34" charset="0"/>
                <a:cs typeface="Aparajita" panose="020B0604020202020204" pitchFamily="34" charset="0"/>
              </a:rPr>
              <a:t>OBJETIVO GENERAL DEL TRABAJO</a:t>
            </a:r>
            <a:endParaRPr lang="es-CO" sz="2700" b="1" dirty="0">
              <a:latin typeface="Aparajita" panose="020B0604020202020204" pitchFamily="34" charset="0"/>
              <a:cs typeface="Aparajita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500174"/>
            <a:ext cx="8229600" cy="4429156"/>
          </a:xfrm>
        </p:spPr>
        <p:txBody>
          <a:bodyPr>
            <a:normAutofit/>
          </a:bodyPr>
          <a:lstStyle/>
          <a:p>
            <a:r>
              <a:rPr lang="es-CO" sz="2200" dirty="0" smtClean="0">
                <a:latin typeface="Arial" pitchFamily="34" charset="0"/>
                <a:cs typeface="Arial" pitchFamily="34" charset="0"/>
              </a:rPr>
              <a:t>Diagnosticar la prestación de los servicios ofrecidos por la Defensoría Del Pueblo- Regional Antioquia.  Proponiendo  estrategias para buscar el mejoramiento de la organización y la satisfacción de todos sus clientes/usuarios.</a:t>
            </a:r>
            <a:br>
              <a:rPr lang="es-CO" sz="2200" dirty="0" smtClean="0">
                <a:latin typeface="Arial" pitchFamily="34" charset="0"/>
                <a:cs typeface="Arial" pitchFamily="34" charset="0"/>
              </a:rPr>
            </a:br>
            <a:endParaRPr lang="es-CO" sz="22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0"/>
              </a:spcBef>
              <a:buNone/>
            </a:pPr>
            <a:r>
              <a:rPr lang="es-CO" sz="2200" b="1" dirty="0" smtClean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Objetivos específicos</a:t>
            </a:r>
          </a:p>
          <a:p>
            <a:r>
              <a:rPr lang="es-CO" sz="2200" dirty="0" smtClean="0">
                <a:latin typeface="Arial" pitchFamily="34" charset="0"/>
                <a:cs typeface="Arial" pitchFamily="34" charset="0"/>
              </a:rPr>
              <a:t>Conocer  el estado actual</a:t>
            </a:r>
          </a:p>
          <a:p>
            <a:r>
              <a:rPr lang="es-CO" sz="2200" dirty="0" smtClean="0">
                <a:latin typeface="Arial" pitchFamily="34" charset="0"/>
                <a:cs typeface="Arial" pitchFamily="34" charset="0"/>
              </a:rPr>
              <a:t>diseñar encuesta.</a:t>
            </a:r>
          </a:p>
          <a:p>
            <a:r>
              <a:rPr lang="es-CO" sz="2200" dirty="0" smtClean="0">
                <a:latin typeface="Arial" pitchFamily="34" charset="0"/>
                <a:cs typeface="Arial" pitchFamily="34" charset="0"/>
              </a:rPr>
              <a:t> Comprender la  información recopilada</a:t>
            </a:r>
          </a:p>
          <a:p>
            <a:r>
              <a:rPr lang="es-CO" sz="2200" dirty="0" smtClean="0">
                <a:latin typeface="Arial" pitchFamily="34" charset="0"/>
                <a:cs typeface="Arial" pitchFamily="34" charset="0"/>
              </a:rPr>
              <a:t>Desarrollar un plan de acción. </a:t>
            </a:r>
            <a:endParaRPr lang="es-CO" dirty="0"/>
          </a:p>
        </p:txBody>
      </p:sp>
      <p:pic>
        <p:nvPicPr>
          <p:cNvPr id="1028" name="Picture 4" descr="http://www.defensoria.org.co/red/images/mesavictimas.jpg"/>
          <p:cNvPicPr>
            <a:picLocks noChangeAspect="1" noChangeArrowheads="1"/>
          </p:cNvPicPr>
          <p:nvPr/>
        </p:nvPicPr>
        <p:blipFill>
          <a:blip r:embed="rId2"/>
          <a:srcRect b="14999"/>
          <a:stretch>
            <a:fillRect/>
          </a:stretch>
        </p:blipFill>
        <p:spPr bwMode="auto">
          <a:xfrm>
            <a:off x="6252634" y="3717032"/>
            <a:ext cx="1571625" cy="16192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418352"/>
          </a:xfrm>
        </p:spPr>
        <p:txBody>
          <a:bodyPr>
            <a:normAutofit fontScale="90000"/>
          </a:bodyPr>
          <a:lstStyle/>
          <a:p>
            <a:pPr algn="ctr"/>
            <a:r>
              <a:rPr lang="es-CO" sz="2700" b="1" dirty="0" smtClean="0">
                <a:latin typeface="Aparajita" panose="020B0604020202020204" pitchFamily="34" charset="0"/>
                <a:cs typeface="Aparajita" panose="020B0604020202020204" pitchFamily="34" charset="0"/>
              </a:rPr>
              <a:t>PUNTOS CRITICOS CLIENTE INTERNO</a:t>
            </a:r>
            <a:endParaRPr lang="es-CO" sz="2700" b="1" dirty="0">
              <a:latin typeface="Aparajita" panose="020B0604020202020204" pitchFamily="34" charset="0"/>
              <a:cs typeface="Aparajita" panose="020B0604020202020204" pitchFamily="34" charset="0"/>
            </a:endParaRPr>
          </a:p>
        </p:txBody>
      </p:sp>
      <p:graphicFrame>
        <p:nvGraphicFramePr>
          <p:cNvPr id="4" name="4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5967609"/>
              </p:ext>
            </p:extLst>
          </p:nvPr>
        </p:nvGraphicFramePr>
        <p:xfrm>
          <a:off x="323528" y="1916832"/>
          <a:ext cx="4857784" cy="2643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10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9398549"/>
              </p:ext>
            </p:extLst>
          </p:nvPr>
        </p:nvGraphicFramePr>
        <p:xfrm>
          <a:off x="3347864" y="3356992"/>
          <a:ext cx="4896544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410388"/>
          </a:xfrm>
        </p:spPr>
        <p:txBody>
          <a:bodyPr>
            <a:normAutofit fontScale="90000"/>
          </a:bodyPr>
          <a:lstStyle/>
          <a:p>
            <a:pPr algn="ctr"/>
            <a:r>
              <a:rPr lang="es-CO" sz="2700" b="1" dirty="0" smtClean="0">
                <a:latin typeface="Aparajita" panose="020B0604020202020204" pitchFamily="34" charset="0"/>
                <a:cs typeface="Aparajita" panose="020B0604020202020204" pitchFamily="34" charset="0"/>
              </a:rPr>
              <a:t>PROPUESTA DE MEJORA E INDICADORES</a:t>
            </a:r>
            <a:endParaRPr lang="es-CO" sz="2700" dirty="0">
              <a:latin typeface="Aparajita" panose="020B0604020202020204" pitchFamily="34" charset="0"/>
              <a:cs typeface="Aparajita" panose="020B0604020202020204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808895" y="1700808"/>
            <a:ext cx="72008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0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s-C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mplementar </a:t>
            </a:r>
            <a:r>
              <a:rPr lang="es-CO" sz="2000" dirty="0">
                <a:latin typeface="Arial" panose="020B0604020202020204" pitchFamily="34" charset="0"/>
                <a:cs typeface="Arial" panose="020B0604020202020204" pitchFamily="34" charset="0"/>
              </a:rPr>
              <a:t>mas la comunicación entre los funcionarios .La comunicación debe estar presente para eliminar al máximo malos entendidos </a:t>
            </a:r>
            <a:r>
              <a:rPr lang="es-C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CO" sz="2000" dirty="0">
                <a:latin typeface="Arial" panose="020B0604020202020204" pitchFamily="34" charset="0"/>
                <a:cs typeface="Arial" panose="020B0604020202020204" pitchFamily="34" charset="0"/>
              </a:rPr>
              <a:t>comunicación debe ir en todos los sentidos desde la alta gerencia hasta los cargos más pequeños dentro de la </a:t>
            </a:r>
            <a:r>
              <a:rPr lang="es-C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organización. </a:t>
            </a:r>
          </a:p>
          <a:p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20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s-C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rindar </a:t>
            </a:r>
            <a:r>
              <a:rPr lang="es-CO" sz="2000" dirty="0">
                <a:latin typeface="Arial" panose="020B0604020202020204" pitchFamily="34" charset="0"/>
                <a:cs typeface="Arial" panose="020B0604020202020204" pitchFamily="34" charset="0"/>
              </a:rPr>
              <a:t>las herramientas suficientes que proporcionen información clara y oportuna</a:t>
            </a:r>
            <a:r>
              <a:rPr lang="es-C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20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s-C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apacitación </a:t>
            </a:r>
            <a:r>
              <a:rPr lang="es-CO" sz="2000" dirty="0">
                <a:latin typeface="Arial" panose="020B0604020202020204" pitchFamily="34" charset="0"/>
                <a:cs typeface="Arial" panose="020B0604020202020204" pitchFamily="34" charset="0"/>
              </a:rPr>
              <a:t>al personal para llenar aquellas falencias que presentan a la hora de atender algún caso y no hacerle al cliente externo  su solicitud de solución del caso sino que se le pueda brindar una solución eficaz mente en poco </a:t>
            </a:r>
            <a:r>
              <a:rPr lang="es-C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tiempo.</a:t>
            </a:r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780696"/>
          </a:xfrm>
        </p:spPr>
        <p:txBody>
          <a:bodyPr>
            <a:normAutofit/>
          </a:bodyPr>
          <a:lstStyle/>
          <a:p>
            <a:pPr algn="ctr"/>
            <a:r>
              <a:rPr lang="es-CO" sz="2400" dirty="0" smtClean="0">
                <a:latin typeface="Aparajita" panose="020B0604020202020204" pitchFamily="34" charset="0"/>
                <a:cs typeface="Aparajita" panose="020B0604020202020204" pitchFamily="34" charset="0"/>
              </a:rPr>
              <a:t>CONCLUSIONES Y RECOMENDACIONES</a:t>
            </a:r>
            <a:endParaRPr lang="es-CO" sz="2400" dirty="0">
              <a:latin typeface="Aparajita" panose="020B0604020202020204" pitchFamily="34" charset="0"/>
              <a:cs typeface="Aparajita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CO" sz="2800" dirty="0">
                <a:latin typeface="Arial" panose="020B0604020202020204" pitchFamily="34" charset="0"/>
                <a:cs typeface="Arial" panose="020B0604020202020204" pitchFamily="34" charset="0"/>
              </a:rPr>
              <a:t>En la defensoría del pueblo- regional Antioquia lo que prevalece en cuanto a contratación es contrato por plan carrera y esto es lo mismo de contrato indefinido </a:t>
            </a:r>
            <a:endParaRPr lang="es-CO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CO" sz="2800" dirty="0">
                <a:latin typeface="Arial" panose="020B0604020202020204" pitchFamily="34" charset="0"/>
                <a:cs typeface="Arial" panose="020B0604020202020204" pitchFamily="34" charset="0"/>
              </a:rPr>
              <a:t>defensoría del pueblo- regional Antioquia es una entidad gratuita prestadora de servicio para la ciudadanía, pero en especial para los ciudadanos que están dificultad y no tienen el recurso suficiente para pagar una asesoría ya sea en penal, familiar, etc. </a:t>
            </a:r>
            <a:endParaRPr lang="es-CO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O" sz="2800" dirty="0">
                <a:latin typeface="Arial" panose="020B0604020202020204" pitchFamily="34" charset="0"/>
                <a:cs typeface="Arial" panose="020B0604020202020204" pitchFamily="34" charset="0"/>
              </a:rPr>
              <a:t>Se le recomienda a la defensoría del pueblo realizar una reforma para la asignación de los de las atenciones por primera vez. </a:t>
            </a:r>
            <a:endParaRPr lang="es-CO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O" sz="2800" dirty="0">
                <a:latin typeface="Arial" panose="020B0604020202020204" pitchFamily="34" charset="0"/>
                <a:cs typeface="Arial" panose="020B0604020202020204" pitchFamily="34" charset="0"/>
              </a:rPr>
              <a:t>Este trabajo nos deja como finalidad el acercamiento a los clientes interno y externo de la defensoría del pueblo- regional Antioquia y a conocer cuál es su estado de satisfacción sobre el servicio prestado</a:t>
            </a:r>
            <a:r>
              <a:rPr lang="es-CO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s-CO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O" sz="2800" dirty="0">
                <a:latin typeface="Arial" panose="020B0604020202020204" pitchFamily="34" charset="0"/>
                <a:cs typeface="Arial" panose="020B0604020202020204" pitchFamily="34" charset="0"/>
              </a:rPr>
              <a:t>La defensoría debe priorizar los casos con mayor grado de dificultad, para así que los ciudadanos estén en un mayor grado de satisfacción</a:t>
            </a:r>
            <a:r>
              <a:rPr lang="es-CO" dirty="0" smtClean="0"/>
              <a:t>.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456048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207</TotalTime>
  <Words>405</Words>
  <Application>Microsoft Office PowerPoint</Application>
  <PresentationFormat>Presentación en pantalla (4:3)</PresentationFormat>
  <Paragraphs>39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Civil</vt:lpstr>
      <vt:lpstr>Presentación de PowerPoint</vt:lpstr>
      <vt:lpstr>LA DEFENSORIA DEL PUEBLO </vt:lpstr>
      <vt:lpstr>OBJETIVO GENERAL DEL TRABAJO</vt:lpstr>
      <vt:lpstr>PUNTOS CRITICOS CLIENTE INTERNO</vt:lpstr>
      <vt:lpstr>PROPUESTA DE MEJORA E INDICADORES</vt:lpstr>
      <vt:lpstr>CONCLUSIONES Y RECOMENDACIONES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PAOLA</cp:lastModifiedBy>
  <cp:revision>17</cp:revision>
  <dcterms:created xsi:type="dcterms:W3CDTF">2014-03-31T21:56:25Z</dcterms:created>
  <dcterms:modified xsi:type="dcterms:W3CDTF">2014-04-02T02:17:32Z</dcterms:modified>
</cp:coreProperties>
</file>